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1"/>
  </p:sldMasterIdLst>
  <p:notesMasterIdLst>
    <p:notesMasterId r:id="rId12"/>
  </p:notesMasterIdLst>
  <p:sldIdLst>
    <p:sldId id="256" r:id="rId2"/>
    <p:sldId id="258" r:id="rId3"/>
    <p:sldId id="281" r:id="rId4"/>
    <p:sldId id="259" r:id="rId5"/>
    <p:sldId id="282" r:id="rId6"/>
    <p:sldId id="270" r:id="rId7"/>
    <p:sldId id="311" r:id="rId8"/>
    <p:sldId id="284" r:id="rId9"/>
    <p:sldId id="310" r:id="rId10"/>
    <p:sldId id="27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073"/>
    <p:restoredTop sz="93543"/>
  </p:normalViewPr>
  <p:slideViewPr>
    <p:cSldViewPr snapToGrid="0" snapToObjects="1">
      <p:cViewPr varScale="1">
        <p:scale>
          <a:sx n="87" d="100"/>
          <a:sy n="87" d="100"/>
        </p:scale>
        <p:origin x="20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C0A0E0-90B4-E04F-B9A7-C71D63786EA1}" type="datetimeFigureOut">
              <a:rPr lang="en-US" smtClean="0"/>
              <a:t>11/19/16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130642-1F84-0A43-89E3-B84476559C84}" type="slidenum">
              <a:rPr lang="en-US" smtClean="0"/>
              <a:t>‹#›</a:t>
            </a:fld>
            <a:endParaRPr lang="en-US"/>
          </a:p>
        </p:txBody>
      </p:sp>
    </p:spTree>
    <p:extLst>
      <p:ext uri="{BB962C8B-B14F-4D97-AF65-F5344CB8AC3E}">
        <p14:creationId xmlns:p14="http://schemas.microsoft.com/office/powerpoint/2010/main" val="1198720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61BEF0D-F0BB-DE4B-95CE-6DB70DBA9567}" type="datetimeFigureOut">
              <a:rPr lang="en-US" smtClean="0"/>
              <a:pPr/>
              <a:t>11/19/16</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57F1E4F-1CFF-5643-939E-217C01CDF565}" type="slidenum">
              <a:rPr lang="en-US" smtClean="0"/>
              <a:pPr/>
              <a:t>‹#›</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877565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532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8302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5204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61BEF0D-F0BB-DE4B-95CE-6DB70DBA9567}" type="datetimeFigureOut">
              <a:rPr lang="en-US" smtClean="0"/>
              <a:pPr/>
              <a:t>11/19/16</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136960272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0634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520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7056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11/19/16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4325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61BEF0D-F0BB-DE4B-95CE-6DB70DBA9567}" type="datetimeFigureOut">
              <a:rPr lang="en-US" smtClean="0"/>
              <a:pPr/>
              <a:t>11/19/16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97893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61BEF0D-F0BB-DE4B-95CE-6DB70DBA9567}" type="datetimeFigureOut">
              <a:rPr lang="en-US" smtClean="0"/>
              <a:pPr/>
              <a:t>11/19/16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05289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61BEF0D-F0BB-DE4B-95CE-6DB70DBA9567}" type="datetimeFigureOut">
              <a:rPr lang="en-US" smtClean="0"/>
              <a:pPr/>
              <a:t>11/19/16</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57F1E4F-1CFF-5643-939E-217C01CDF56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96947386"/>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Jessica.Garson@bm.com" TargetMode="External"/><Relationship Id="rId4" Type="http://schemas.openxmlformats.org/officeDocument/2006/relationships/hyperlink" Target="http://bit.ly/whatsmyfunctionzine" TargetMode="External"/><Relationship Id="rId1" Type="http://schemas.openxmlformats.org/officeDocument/2006/relationships/slideLayout" Target="../slideLayouts/slideLayout2.xml"/><Relationship Id="rId2" Type="http://schemas.openxmlformats.org/officeDocument/2006/relationships/hyperlink" Target="mailto:Jessica.Garson@gmail.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1" Type="http://schemas.openxmlformats.org/officeDocument/2006/relationships/image" Target="../media/image13.tiff"/><Relationship Id="rId12"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tiff"/><Relationship Id="rId9" Type="http://schemas.openxmlformats.org/officeDocument/2006/relationships/image" Target="../media/image11.tiff"/><Relationship Id="rId10" Type="http://schemas.openxmlformats.org/officeDocument/2006/relationships/image" Target="../media/image12.tiff"/></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600" dirty="0" smtClean="0"/>
              <a:t>How to get started learning how to code</a:t>
            </a:r>
            <a:endParaRPr lang="en-US" sz="6600" dirty="0"/>
          </a:p>
        </p:txBody>
      </p:sp>
      <p:sp>
        <p:nvSpPr>
          <p:cNvPr id="3" name="Subtitle 2"/>
          <p:cNvSpPr>
            <a:spLocks noGrp="1"/>
          </p:cNvSpPr>
          <p:nvPr>
            <p:ph type="subTitle" idx="1"/>
          </p:nvPr>
        </p:nvSpPr>
        <p:spPr/>
        <p:txBody>
          <a:bodyPr/>
          <a:lstStyle/>
          <a:p>
            <a:r>
              <a:rPr lang="en-US" dirty="0" smtClean="0"/>
              <a:t>Crack the Code 2016</a:t>
            </a:r>
            <a:endParaRPr lang="en-US" dirty="0"/>
          </a:p>
        </p:txBody>
      </p:sp>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a:t>
            </a:r>
            <a:endParaRPr lang="en-US" dirty="0"/>
          </a:p>
        </p:txBody>
      </p:sp>
      <p:sp>
        <p:nvSpPr>
          <p:cNvPr id="3" name="Content Placeholder 2"/>
          <p:cNvSpPr>
            <a:spLocks noGrp="1"/>
          </p:cNvSpPr>
          <p:nvPr>
            <p:ph idx="1"/>
          </p:nvPr>
        </p:nvSpPr>
        <p:spPr>
          <a:xfrm>
            <a:off x="1371600" y="1444752"/>
            <a:ext cx="9601200" cy="4422648"/>
          </a:xfrm>
        </p:spPr>
        <p:txBody>
          <a:bodyPr/>
          <a:lstStyle/>
          <a:p>
            <a:pPr marL="0" indent="0">
              <a:buNone/>
            </a:pPr>
            <a:r>
              <a:rPr lang="en-US" dirty="0" smtClean="0"/>
              <a:t>Jessica Garson</a:t>
            </a:r>
          </a:p>
          <a:p>
            <a:pPr marL="0" indent="0">
              <a:buNone/>
            </a:pPr>
            <a:r>
              <a:rPr lang="en-US" dirty="0" smtClean="0">
                <a:hlinkClick r:id="rId2"/>
              </a:rPr>
              <a:t>Jessica.Garson@gmail.com</a:t>
            </a:r>
            <a:endParaRPr lang="en-US" dirty="0" smtClean="0"/>
          </a:p>
          <a:p>
            <a:pPr marL="0" indent="0">
              <a:buNone/>
            </a:pPr>
            <a:r>
              <a:rPr lang="en-US" dirty="0" smtClean="0">
                <a:hlinkClick r:id="rId3"/>
              </a:rPr>
              <a:t>Jessica.Garson@bm.com</a:t>
            </a:r>
            <a:endParaRPr lang="en-US" dirty="0" smtClean="0"/>
          </a:p>
          <a:p>
            <a:pPr marL="0" indent="0">
              <a:buNone/>
            </a:pPr>
            <a:r>
              <a:rPr lang="en-US" dirty="0"/>
              <a:t>Zine - </a:t>
            </a:r>
            <a:r>
              <a:rPr lang="en-US" dirty="0">
                <a:hlinkClick r:id="rId4"/>
              </a:rPr>
              <a:t>http://</a:t>
            </a:r>
            <a:r>
              <a:rPr lang="en-US" dirty="0" smtClean="0">
                <a:hlinkClick r:id="rId4"/>
              </a:rPr>
              <a:t>bit.ly/whatsmyfunctionzine</a:t>
            </a:r>
            <a:endParaRPr lang="en-US" dirty="0" smtClean="0"/>
          </a:p>
          <a:p>
            <a:pPr marL="0" indent="0">
              <a:buNone/>
            </a:pPr>
            <a:r>
              <a:rPr lang="en-US" smtClean="0"/>
              <a:t>Twitter</a:t>
            </a:r>
            <a:r>
              <a:rPr lang="en-US" dirty="0" smtClean="0"/>
              <a:t>: @</a:t>
            </a:r>
            <a:r>
              <a:rPr lang="en-US" dirty="0" err="1" smtClean="0"/>
              <a:t>jessicagarson</a:t>
            </a:r>
            <a:endParaRPr lang="en-US" dirty="0" smtClean="0"/>
          </a:p>
          <a:p>
            <a:pPr marL="0" indent="0">
              <a:buNone/>
            </a:pPr>
            <a:endParaRPr lang="en-US" dirty="0"/>
          </a:p>
        </p:txBody>
      </p:sp>
    </p:spTree>
    <p:extLst>
      <p:ext uri="{BB962C8B-B14F-4D97-AF65-F5344CB8AC3E}">
        <p14:creationId xmlns:p14="http://schemas.microsoft.com/office/powerpoint/2010/main" val="18860869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Why Start? </a:t>
            </a:r>
            <a:endParaRPr lang="en-US" sz="5400" dirty="0"/>
          </a:p>
        </p:txBody>
      </p:sp>
      <p:sp>
        <p:nvSpPr>
          <p:cNvPr id="3" name="Content Placeholder 2"/>
          <p:cNvSpPr>
            <a:spLocks noGrp="1"/>
          </p:cNvSpPr>
          <p:nvPr>
            <p:ph idx="1"/>
          </p:nvPr>
        </p:nvSpPr>
        <p:spPr>
          <a:xfrm>
            <a:off x="1507066" y="1811867"/>
            <a:ext cx="9465733" cy="4436532"/>
          </a:xfrm>
        </p:spPr>
        <p:txBody>
          <a:bodyPr>
            <a:normAutofit/>
          </a:bodyPr>
          <a:lstStyle/>
          <a:p>
            <a:pPr marL="0" indent="0">
              <a:buNone/>
            </a:pPr>
            <a:r>
              <a:rPr lang="en-US" dirty="0" smtClean="0"/>
              <a:t>“I </a:t>
            </a:r>
            <a:r>
              <a:rPr lang="en-US" dirty="0"/>
              <a:t>think everyone should get a little exposure to computer science because it really forces you to think in a slightly different way, and it’s a skill that you can apply in life in general, whether you end up in computer science or </a:t>
            </a:r>
            <a:r>
              <a:rPr lang="en-US" dirty="0" smtClean="0"/>
              <a:t>not” - </a:t>
            </a:r>
            <a:r>
              <a:rPr lang="en-US" dirty="0"/>
              <a:t>Tony </a:t>
            </a:r>
            <a:r>
              <a:rPr lang="en-US" dirty="0" smtClean="0"/>
              <a:t>Hsieh</a:t>
            </a:r>
          </a:p>
          <a:p>
            <a:pPr marL="0" indent="0">
              <a:buNone/>
            </a:pPr>
            <a:endParaRPr lang="en-US" dirty="0" smtClean="0"/>
          </a:p>
          <a:p>
            <a:pPr marL="0" indent="0">
              <a:buNone/>
            </a:pPr>
            <a:r>
              <a:rPr lang="en-US" dirty="0" smtClean="0"/>
              <a:t>“Software </a:t>
            </a:r>
            <a:r>
              <a:rPr lang="en-US" dirty="0"/>
              <a:t>touches all of these different things you use, and tech companies are revolutionizing all different areas of the world...from how we shop to how farming works, all these things that aren't technical are being turned upside down by software. So being able to play in that universe really makes a difference” -  </a:t>
            </a:r>
            <a:r>
              <a:rPr lang="en-US" dirty="0" smtClean="0"/>
              <a:t>Drew </a:t>
            </a:r>
            <a:r>
              <a:rPr lang="en-US" dirty="0"/>
              <a:t>Houston</a:t>
            </a:r>
            <a:endParaRPr lang="en-US" dirty="0" smtClean="0"/>
          </a:p>
          <a:p>
            <a:pPr marL="0" indent="0">
              <a:buNone/>
            </a:pPr>
            <a:endParaRPr lang="en-US" dirty="0" smtClean="0"/>
          </a:p>
          <a:p>
            <a:pPr marL="0" indent="0">
              <a:buNone/>
            </a:pPr>
            <a:r>
              <a:rPr lang="en-US" dirty="0" smtClean="0"/>
              <a:t>“Coding </a:t>
            </a:r>
            <a:r>
              <a:rPr lang="en-US" dirty="0"/>
              <a:t>is today’s language of creativity. All our children deserve a chance to become creators instead consumers of computer </a:t>
            </a:r>
            <a:r>
              <a:rPr lang="en-US" dirty="0" smtClean="0"/>
              <a:t>science” - </a:t>
            </a:r>
            <a:r>
              <a:rPr lang="en-US" dirty="0"/>
              <a:t>Maria </a:t>
            </a:r>
            <a:r>
              <a:rPr lang="en-US" dirty="0" err="1"/>
              <a:t>Klawe</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60138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you wish you knew before you got started coding?</a:t>
            </a:r>
            <a:endParaRPr lang="en-US" dirty="0"/>
          </a:p>
        </p:txBody>
      </p:sp>
      <p:sp>
        <p:nvSpPr>
          <p:cNvPr id="3" name="Content Placeholder 2"/>
          <p:cNvSpPr>
            <a:spLocks noGrp="1"/>
          </p:cNvSpPr>
          <p:nvPr>
            <p:ph idx="1"/>
          </p:nvPr>
        </p:nvSpPr>
        <p:spPr/>
        <p:txBody>
          <a:bodyPr/>
          <a:lstStyle/>
          <a:p>
            <a:pPr marL="0" indent="0">
              <a:buNone/>
            </a:pPr>
            <a:r>
              <a:rPr lang="en-US" dirty="0" smtClean="0"/>
              <a:t>“Be </a:t>
            </a:r>
            <a:r>
              <a:rPr lang="en-US" dirty="0"/>
              <a:t>more fearless and break your computer. You learn the most in the </a:t>
            </a:r>
            <a:r>
              <a:rPr lang="en-US" dirty="0" smtClean="0"/>
              <a:t>debugging” – Tanya </a:t>
            </a:r>
            <a:r>
              <a:rPr lang="en-US" dirty="0" err="1" smtClean="0"/>
              <a:t>Tarr</a:t>
            </a:r>
            <a:endParaRPr lang="en-US" dirty="0"/>
          </a:p>
          <a:p>
            <a:pPr marL="0" indent="0">
              <a:buNone/>
            </a:pPr>
            <a:r>
              <a:rPr lang="en-US" dirty="0" smtClean="0"/>
              <a:t>“</a:t>
            </a:r>
            <a:r>
              <a:rPr lang="en-US" dirty="0"/>
              <a:t>L</a:t>
            </a:r>
            <a:r>
              <a:rPr lang="en-US" dirty="0" smtClean="0"/>
              <a:t>earning </a:t>
            </a:r>
            <a:r>
              <a:rPr lang="en-US" dirty="0"/>
              <a:t>a new pattern is much more valuable than a new </a:t>
            </a:r>
            <a:r>
              <a:rPr lang="en-US" dirty="0" smtClean="0"/>
              <a:t>language” – Travis Hoppe</a:t>
            </a:r>
          </a:p>
          <a:p>
            <a:pPr marL="0" indent="0">
              <a:buNone/>
            </a:pPr>
            <a:r>
              <a:rPr lang="en-US" dirty="0" smtClean="0"/>
              <a:t>“Even </a:t>
            </a:r>
            <a:r>
              <a:rPr lang="en-US" dirty="0"/>
              <a:t>the most experienced Developers utilize a lot of </a:t>
            </a:r>
            <a:r>
              <a:rPr lang="en-US" dirty="0" smtClean="0"/>
              <a:t>trial and error</a:t>
            </a:r>
            <a:r>
              <a:rPr lang="en-US" dirty="0"/>
              <a:t>. Struggling </a:t>
            </a:r>
            <a:r>
              <a:rPr lang="en-US" dirty="0" smtClean="0"/>
              <a:t>through </a:t>
            </a:r>
            <a:r>
              <a:rPr lang="en-US" dirty="0"/>
              <a:t>code and asking google is </a:t>
            </a:r>
            <a:r>
              <a:rPr lang="en-US" dirty="0" smtClean="0"/>
              <a:t>natural</a:t>
            </a:r>
            <a:r>
              <a:rPr lang="en-US" dirty="0"/>
              <a:t>” </a:t>
            </a:r>
            <a:r>
              <a:rPr lang="en-US" dirty="0" smtClean="0"/>
              <a:t>– Nicholas </a:t>
            </a:r>
            <a:r>
              <a:rPr lang="en-US" dirty="0" err="1" smtClean="0"/>
              <a:t>Marcouiller</a:t>
            </a:r>
            <a:endParaRPr lang="en-US" dirty="0" smtClean="0"/>
          </a:p>
        </p:txBody>
      </p:sp>
    </p:spTree>
    <p:extLst>
      <p:ext uri="{BB962C8B-B14F-4D97-AF65-F5344CB8AC3E}">
        <p14:creationId xmlns:p14="http://schemas.microsoft.com/office/powerpoint/2010/main" val="23366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56733"/>
          </a:xfrm>
        </p:spPr>
        <p:txBody>
          <a:bodyPr/>
          <a:lstStyle/>
          <a:p>
            <a:r>
              <a:rPr lang="en-US" smtClean="0"/>
              <a:t>My Story</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0031" y="1643063"/>
            <a:ext cx="4224337" cy="4224337"/>
          </a:xfrm>
        </p:spPr>
      </p:pic>
    </p:spTree>
    <p:extLst>
      <p:ext uri="{BB962C8B-B14F-4D97-AF65-F5344CB8AC3E}">
        <p14:creationId xmlns:p14="http://schemas.microsoft.com/office/powerpoint/2010/main" val="6384220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121735"/>
          </a:xfrm>
        </p:spPr>
        <p:txBody>
          <a:bodyPr/>
          <a:lstStyle/>
          <a:p>
            <a:r>
              <a:rPr lang="en-US" dirty="0" smtClean="0"/>
              <a:t>What do you need to code?</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0962" y="2286000"/>
            <a:ext cx="6922476" cy="3581400"/>
          </a:xfrm>
        </p:spPr>
      </p:pic>
    </p:spTree>
    <p:extLst>
      <p:ext uri="{BB962C8B-B14F-4D97-AF65-F5344CB8AC3E}">
        <p14:creationId xmlns:p14="http://schemas.microsoft.com/office/powerpoint/2010/main" val="7060433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I start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4564" y="1481138"/>
            <a:ext cx="7895271" cy="4386262"/>
          </a:xfrm>
        </p:spPr>
      </p:pic>
    </p:spTree>
    <p:extLst>
      <p:ext uri="{BB962C8B-B14F-4D97-AF65-F5344CB8AC3E}">
        <p14:creationId xmlns:p14="http://schemas.microsoft.com/office/powerpoint/2010/main" val="10467412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learning 	</a:t>
            </a:r>
            <a:endParaRPr lang="en-US" dirty="0"/>
          </a:p>
        </p:txBody>
      </p:sp>
      <p:sp>
        <p:nvSpPr>
          <p:cNvPr id="3" name="Content Placeholder 2"/>
          <p:cNvSpPr>
            <a:spLocks noGrp="1"/>
          </p:cNvSpPr>
          <p:nvPr>
            <p:ph idx="1"/>
          </p:nvPr>
        </p:nvSpPr>
        <p:spPr>
          <a:xfrm>
            <a:off x="1371600" y="1673817"/>
            <a:ext cx="9601200" cy="4193583"/>
          </a:xfrm>
        </p:spPr>
        <p:txBody>
          <a:bodyPr/>
          <a:lstStyle/>
          <a:p>
            <a:r>
              <a:rPr lang="en-US" dirty="0" smtClean="0"/>
              <a:t>Start with command line basics and choose a language based on you are looking to do next </a:t>
            </a:r>
          </a:p>
          <a:p>
            <a:r>
              <a:rPr lang="en-US" dirty="0" smtClean="0"/>
              <a:t>Build something cool that interests you </a:t>
            </a:r>
            <a:r>
              <a:rPr lang="mr-IN" dirty="0" smtClean="0"/>
              <a:t>–</a:t>
            </a:r>
            <a:r>
              <a:rPr lang="en-US" dirty="0" smtClean="0"/>
              <a:t> this may be hard when you don’t know what you are capable of but anything that makes your day to day job easier or a personal site are usually good places to get started </a:t>
            </a:r>
            <a:endParaRPr lang="en-US" dirty="0"/>
          </a:p>
          <a:p>
            <a:endParaRPr lang="en-US" dirty="0" smtClean="0"/>
          </a:p>
        </p:txBody>
      </p:sp>
    </p:spTree>
    <p:extLst>
      <p:ext uri="{BB962C8B-B14F-4D97-AF65-F5344CB8AC3E}">
        <p14:creationId xmlns:p14="http://schemas.microsoft.com/office/powerpoint/2010/main" val="771151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coolest thing about DC right now </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4813" y="1472860"/>
            <a:ext cx="1912333" cy="1912333"/>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570" y="1569325"/>
            <a:ext cx="3295586" cy="207621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3133" y="2607435"/>
            <a:ext cx="2118574" cy="211857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817" y="3495448"/>
            <a:ext cx="1561456" cy="163741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7613" y="3856750"/>
            <a:ext cx="2895527" cy="474545"/>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1580" y="1913560"/>
            <a:ext cx="2219036" cy="1117500"/>
          </a:xfrm>
          <a:prstGeom prst="rect">
            <a:avLst/>
          </a:prstGeom>
        </p:spPr>
      </p:pic>
      <p:pic>
        <p:nvPicPr>
          <p:cNvPr id="3" name="Picture 2"/>
          <p:cNvPicPr>
            <a:picLocks noChangeAspect="1"/>
          </p:cNvPicPr>
          <p:nvPr/>
        </p:nvPicPr>
        <p:blipFill>
          <a:blip r:embed="rId8"/>
          <a:stretch>
            <a:fillRect/>
          </a:stretch>
        </p:blipFill>
        <p:spPr>
          <a:xfrm>
            <a:off x="3099599" y="3712211"/>
            <a:ext cx="2958021" cy="1255439"/>
          </a:xfrm>
          <a:prstGeom prst="rect">
            <a:avLst/>
          </a:prstGeom>
        </p:spPr>
      </p:pic>
      <p:pic>
        <p:nvPicPr>
          <p:cNvPr id="5" name="Picture 4"/>
          <p:cNvPicPr>
            <a:picLocks noChangeAspect="1"/>
          </p:cNvPicPr>
          <p:nvPr/>
        </p:nvPicPr>
        <p:blipFill>
          <a:blip r:embed="rId9"/>
          <a:stretch>
            <a:fillRect/>
          </a:stretch>
        </p:blipFill>
        <p:spPr>
          <a:xfrm>
            <a:off x="6997140" y="4923480"/>
            <a:ext cx="2286000" cy="1524000"/>
          </a:xfrm>
          <a:prstGeom prst="rect">
            <a:avLst/>
          </a:prstGeom>
        </p:spPr>
      </p:pic>
      <p:pic>
        <p:nvPicPr>
          <p:cNvPr id="8" name="Picture 7"/>
          <p:cNvPicPr>
            <a:picLocks noChangeAspect="1"/>
          </p:cNvPicPr>
          <p:nvPr/>
        </p:nvPicPr>
        <p:blipFill>
          <a:blip r:embed="rId10"/>
          <a:stretch>
            <a:fillRect/>
          </a:stretch>
        </p:blipFill>
        <p:spPr>
          <a:xfrm>
            <a:off x="10151734" y="4945267"/>
            <a:ext cx="1642132" cy="1642132"/>
          </a:xfrm>
          <a:prstGeom prst="rect">
            <a:avLst/>
          </a:prstGeom>
        </p:spPr>
      </p:pic>
      <p:pic>
        <p:nvPicPr>
          <p:cNvPr id="12" name="Picture 11"/>
          <p:cNvPicPr>
            <a:picLocks noChangeAspect="1"/>
          </p:cNvPicPr>
          <p:nvPr/>
        </p:nvPicPr>
        <p:blipFill>
          <a:blip r:embed="rId11"/>
          <a:stretch>
            <a:fillRect/>
          </a:stretch>
        </p:blipFill>
        <p:spPr>
          <a:xfrm>
            <a:off x="9517981" y="1319122"/>
            <a:ext cx="1991606" cy="1053338"/>
          </a:xfrm>
          <a:prstGeom prst="rect">
            <a:avLst/>
          </a:prstGeom>
        </p:spPr>
      </p:pic>
      <p:pic>
        <p:nvPicPr>
          <p:cNvPr id="13" name="Picture 12"/>
          <p:cNvPicPr>
            <a:picLocks noChangeAspect="1"/>
          </p:cNvPicPr>
          <p:nvPr/>
        </p:nvPicPr>
        <p:blipFill>
          <a:blip r:embed="rId12"/>
          <a:stretch>
            <a:fillRect/>
          </a:stretch>
        </p:blipFill>
        <p:spPr>
          <a:xfrm>
            <a:off x="1524000" y="5393212"/>
            <a:ext cx="4863613" cy="1308739"/>
          </a:xfrm>
          <a:prstGeom prst="rect">
            <a:avLst/>
          </a:prstGeom>
        </p:spPr>
      </p:pic>
    </p:spTree>
    <p:extLst>
      <p:ext uri="{BB962C8B-B14F-4D97-AF65-F5344CB8AC3E}">
        <p14:creationId xmlns:p14="http://schemas.microsoft.com/office/powerpoint/2010/main" val="18266204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98301"/>
          </a:xfrm>
        </p:spPr>
        <p:txBody>
          <a:bodyPr/>
          <a:lstStyle/>
          <a:p>
            <a:r>
              <a:rPr lang="en-US" dirty="0" smtClean="0"/>
              <a:t>A few resources </a:t>
            </a:r>
            <a:r>
              <a:rPr lang="en-US" smtClean="0"/>
              <a:t>I recommend</a:t>
            </a:r>
            <a:endParaRPr lang="en-US"/>
          </a:p>
        </p:txBody>
      </p:sp>
      <p:pic>
        <p:nvPicPr>
          <p:cNvPr id="4" name="Picture 3"/>
          <p:cNvPicPr>
            <a:picLocks noChangeAspect="1"/>
          </p:cNvPicPr>
          <p:nvPr/>
        </p:nvPicPr>
        <p:blipFill>
          <a:blip r:embed="rId2"/>
          <a:stretch>
            <a:fillRect/>
          </a:stretch>
        </p:blipFill>
        <p:spPr>
          <a:xfrm>
            <a:off x="1262130" y="1485787"/>
            <a:ext cx="2137669" cy="3292275"/>
          </a:xfrm>
          <a:prstGeom prst="rect">
            <a:avLst/>
          </a:prstGeom>
        </p:spPr>
      </p:pic>
      <p:pic>
        <p:nvPicPr>
          <p:cNvPr id="5" name="Picture 4"/>
          <p:cNvPicPr>
            <a:picLocks noChangeAspect="1"/>
          </p:cNvPicPr>
          <p:nvPr/>
        </p:nvPicPr>
        <p:blipFill>
          <a:blip r:embed="rId3"/>
          <a:stretch>
            <a:fillRect/>
          </a:stretch>
        </p:blipFill>
        <p:spPr>
          <a:xfrm>
            <a:off x="3837903" y="1485787"/>
            <a:ext cx="2244639" cy="3308606"/>
          </a:xfrm>
          <a:prstGeom prst="rect">
            <a:avLst/>
          </a:prstGeom>
        </p:spPr>
      </p:pic>
      <p:pic>
        <p:nvPicPr>
          <p:cNvPr id="6" name="Picture 5"/>
          <p:cNvPicPr>
            <a:picLocks noChangeAspect="1"/>
          </p:cNvPicPr>
          <p:nvPr/>
        </p:nvPicPr>
        <p:blipFill>
          <a:blip r:embed="rId4"/>
          <a:stretch>
            <a:fillRect/>
          </a:stretch>
        </p:blipFill>
        <p:spPr>
          <a:xfrm>
            <a:off x="6520646" y="1485787"/>
            <a:ext cx="2596164" cy="3255191"/>
          </a:xfrm>
          <a:prstGeom prst="rect">
            <a:avLst/>
          </a:prstGeom>
        </p:spPr>
      </p:pic>
      <p:pic>
        <p:nvPicPr>
          <p:cNvPr id="8" name="Picture 7"/>
          <p:cNvPicPr>
            <a:picLocks noChangeAspect="1"/>
          </p:cNvPicPr>
          <p:nvPr/>
        </p:nvPicPr>
        <p:blipFill>
          <a:blip r:embed="rId5"/>
          <a:stretch>
            <a:fillRect/>
          </a:stretch>
        </p:blipFill>
        <p:spPr>
          <a:xfrm>
            <a:off x="3837903" y="4832627"/>
            <a:ext cx="4229100" cy="1917700"/>
          </a:xfrm>
          <a:prstGeom prst="rect">
            <a:avLst/>
          </a:prstGeom>
        </p:spPr>
      </p:pic>
      <p:pic>
        <p:nvPicPr>
          <p:cNvPr id="9" name="Picture 8"/>
          <p:cNvPicPr>
            <a:picLocks noChangeAspect="1"/>
          </p:cNvPicPr>
          <p:nvPr/>
        </p:nvPicPr>
        <p:blipFill>
          <a:blip r:embed="rId6"/>
          <a:stretch>
            <a:fillRect/>
          </a:stretch>
        </p:blipFill>
        <p:spPr>
          <a:xfrm>
            <a:off x="9324304" y="274642"/>
            <a:ext cx="2576491" cy="3378358"/>
          </a:xfrm>
          <a:prstGeom prst="rect">
            <a:avLst/>
          </a:prstGeom>
        </p:spPr>
      </p:pic>
      <p:pic>
        <p:nvPicPr>
          <p:cNvPr id="3" name="Picture 2"/>
          <p:cNvPicPr>
            <a:picLocks noChangeAspect="1"/>
          </p:cNvPicPr>
          <p:nvPr/>
        </p:nvPicPr>
        <p:blipFill>
          <a:blip r:embed="rId7"/>
          <a:stretch>
            <a:fillRect/>
          </a:stretch>
        </p:blipFill>
        <p:spPr>
          <a:xfrm>
            <a:off x="9257508" y="3802688"/>
            <a:ext cx="2857500" cy="2857500"/>
          </a:xfrm>
          <a:prstGeom prst="rect">
            <a:avLst/>
          </a:prstGeom>
        </p:spPr>
      </p:pic>
    </p:spTree>
    <p:extLst>
      <p:ext uri="{BB962C8B-B14F-4D97-AF65-F5344CB8AC3E}">
        <p14:creationId xmlns:p14="http://schemas.microsoft.com/office/powerpoint/2010/main" val="168832317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66C8E3"/>
      </a:hlink>
      <a:folHlink>
        <a:srgbClr val="B162A1"/>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2981</TotalTime>
  <Words>329</Words>
  <Application>Microsoft Macintosh PowerPoint</Application>
  <PresentationFormat>Widescreen</PresentationFormat>
  <Paragraphs>26</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Calibri</vt:lpstr>
      <vt:lpstr>Franklin Gothic Book</vt:lpstr>
      <vt:lpstr>Crop</vt:lpstr>
      <vt:lpstr>How to get started learning how to code</vt:lpstr>
      <vt:lpstr>Why Start? </vt:lpstr>
      <vt:lpstr>What do you wish you knew before you got started coding?</vt:lpstr>
      <vt:lpstr>My Story</vt:lpstr>
      <vt:lpstr>What do you need to code?</vt:lpstr>
      <vt:lpstr>Where do I start </vt:lpstr>
      <vt:lpstr>Steps to learning  </vt:lpstr>
      <vt:lpstr>The coolest thing about DC right now </vt:lpstr>
      <vt:lpstr>A few resources I recommend</vt:lpstr>
      <vt:lpstr>Contact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basics</dc:title>
  <dc:creator>Jessica Garson</dc:creator>
  <cp:lastModifiedBy>Jessica Garson</cp:lastModifiedBy>
  <cp:revision>51</cp:revision>
  <dcterms:created xsi:type="dcterms:W3CDTF">2015-10-13T00:28:13Z</dcterms:created>
  <dcterms:modified xsi:type="dcterms:W3CDTF">2016-11-19T14:18:09Z</dcterms:modified>
</cp:coreProperties>
</file>